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Default Extension="bin" ContentType="application/vnd.openxmlformats-officedocument.presentationml.printerSettings"/>
  <Override PartName="/ppt/slides/slide22.xml" ContentType="application/vnd.openxmlformats-officedocument.presentationml.slide+xml"/>
  <Override PartName="/ppt/slides/slide20.xml" ContentType="application/vnd.openxmlformats-officedocument.presentationml.slide+xml"/>
  <Override PartName="/ppt/slides/slide26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slides/slide31.xml" ContentType="application/vnd.openxmlformats-officedocument.presentationml.slide+xml"/>
  <Override PartName="/ppt/slides/slide28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Default Extension="png" ContentType="image/png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29.xml" ContentType="application/vnd.openxmlformats-officedocument.presentationml.slide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Default Extension="xml" ContentType="application/xml"/>
  <Override PartName="/ppt/handoutMasters/handoutMaster1.xml" ContentType="application/vnd.openxmlformats-officedocument.presentationml.handoutMaster+xml"/>
  <Default Extension="rels" ContentType="application/vnd.openxmlformats-package.relationshi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5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69" r:id="rId1"/>
  </p:sldMasterIdLst>
  <p:notesMasterIdLst>
    <p:notesMasterId r:id="rId33"/>
  </p:notesMasterIdLst>
  <p:handoutMasterIdLst>
    <p:handoutMasterId r:id="rId34"/>
  </p:handoutMasterIdLst>
  <p:sldIdLst>
    <p:sldId id="299" r:id="rId2"/>
    <p:sldId id="325" r:id="rId3"/>
    <p:sldId id="300" r:id="rId4"/>
    <p:sldId id="266" r:id="rId5"/>
    <p:sldId id="424" r:id="rId6"/>
    <p:sldId id="397" r:id="rId7"/>
    <p:sldId id="425" r:id="rId8"/>
    <p:sldId id="426" r:id="rId9"/>
    <p:sldId id="427" r:id="rId10"/>
    <p:sldId id="428" r:id="rId11"/>
    <p:sldId id="429" r:id="rId12"/>
    <p:sldId id="430" r:id="rId13"/>
    <p:sldId id="431" r:id="rId14"/>
    <p:sldId id="432" r:id="rId15"/>
    <p:sldId id="399" r:id="rId16"/>
    <p:sldId id="433" r:id="rId17"/>
    <p:sldId id="380" r:id="rId18"/>
    <p:sldId id="434" r:id="rId19"/>
    <p:sldId id="435" r:id="rId20"/>
    <p:sldId id="436" r:id="rId21"/>
    <p:sldId id="437" r:id="rId22"/>
    <p:sldId id="438" r:id="rId23"/>
    <p:sldId id="439" r:id="rId24"/>
    <p:sldId id="440" r:id="rId25"/>
    <p:sldId id="441" r:id="rId26"/>
    <p:sldId id="443" r:id="rId27"/>
    <p:sldId id="442" r:id="rId28"/>
    <p:sldId id="444" r:id="rId29"/>
    <p:sldId id="321" r:id="rId30"/>
    <p:sldId id="339" r:id="rId31"/>
    <p:sldId id="445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preferSingleView="1">
    <p:restoredLeft sz="19082" autoAdjust="0"/>
    <p:restoredTop sz="94575" autoAdjust="0"/>
  </p:normalViewPr>
  <p:slideViewPr>
    <p:cSldViewPr>
      <p:cViewPr varScale="1">
        <p:scale>
          <a:sx n="79" d="100"/>
          <a:sy n="79" d="100"/>
        </p:scale>
        <p:origin x="-70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7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8" Type="http://schemas.openxmlformats.org/officeDocument/2006/relationships/theme" Target="theme/theme1.xml"/><Relationship Id="rId3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19" Type="http://schemas.openxmlformats.org/officeDocument/2006/relationships/slide" Target="slides/slide18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3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1D3C810-3C03-4692-B3E0-3EB9CEF9AF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dirty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3A84C0D-4B81-415B-B503-ADFAC7BF28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0F8CB1-28F2-4885-B986-0FA7F4E03D93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7D8CD0-EE45-45DB-A8AC-981471FA7E8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dirty="0">
                <a:latin typeface="Times New Roman" pitchFamily="18" charset="0"/>
                <a:ea typeface="+mn-ea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n-US" dirty="0">
                <a:latin typeface="Times New Roman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ea typeface="+mn-ea"/>
                <a:cs typeface="+mn-cs"/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ea typeface="+mn-ea"/>
                <a:cs typeface="+mn-cs"/>
              </a:endParaRPr>
            </a:p>
          </p:txBody>
        </p:sp>
      </p:grpSp>
      <p:sp>
        <p:nvSpPr>
          <p:cNvPr id="706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6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96C0B656-C2E6-41C2-B7DC-373D98C39D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0EF04B-92FC-4F13-A2AF-919BAE9748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EB826-42E0-4F58-94E6-27FEAF2EE2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80915-1F24-4173-B178-A957B1BC8D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CFCB8-A5B5-4399-9EE4-9F3F4DC4A4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C53EE-3A0C-4C85-BE56-DCE243EED6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E327D-C416-42DD-876C-EA18E59196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2C812-9DA0-4312-840E-88C6674F29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4C28F-977D-4A20-B915-4E45DA6501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7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8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</p:grpSp>
      <p:sp>
        <p:nvSpPr>
          <p:cNvPr id="9" name="Text Box 21"/>
          <p:cNvSpPr txBox="1">
            <a:spLocks noChangeArrowheads="1"/>
          </p:cNvSpPr>
          <p:nvPr userDrawn="1"/>
        </p:nvSpPr>
        <p:spPr bwMode="auto">
          <a:xfrm>
            <a:off x="-3175" y="3276600"/>
            <a:ext cx="4921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>Lesson 1</a:t>
            </a:r>
          </a:p>
        </p:txBody>
      </p:sp>
      <p:sp>
        <p:nvSpPr>
          <p:cNvPr id="10" name="Footer Placeholder 3"/>
          <p:cNvSpPr txBox="1">
            <a:spLocks/>
          </p:cNvSpPr>
          <p:nvPr userDrawn="1"/>
        </p:nvSpPr>
        <p:spPr bwMode="auto">
          <a:xfrm>
            <a:off x="1676400" y="6230938"/>
            <a:ext cx="7164388" cy="47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>
              <a:defRPr/>
            </a:pP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CLB: MS Office 2007 Companion</a:t>
            </a: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914400" y="64008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800" b="1" dirty="0">
                <a:latin typeface="Arial" pitchFamily="34" charset="0"/>
                <a:ea typeface="+mn-ea"/>
                <a:cs typeface="+mn-cs"/>
              </a:rPr>
              <a:t>Campbell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A8D3B-25E2-44D4-BF30-C3D8180F43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E864C-CC97-4009-8896-23A93DC1A6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B8E32-E106-4363-909B-EC698C01FE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3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696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96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  <p:grpSp>
          <p:nvGrpSpPr>
            <p:cNvPr id="103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6963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  <p:sp>
            <p:nvSpPr>
              <p:cNvPr id="6964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800" dirty="0">
                  <a:ea typeface="+mn-ea"/>
                  <a:cs typeface="+mn-cs"/>
                </a:endParaRPr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-6350" y="2743200"/>
            <a:ext cx="8001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/>
            </a:r>
            <a:br>
              <a:rPr lang="en-US" sz="2000" b="1" dirty="0">
                <a:ea typeface="+mn-ea"/>
                <a:cs typeface="+mn-cs"/>
              </a:rPr>
            </a:br>
            <a:r>
              <a:rPr lang="en-US" sz="2000" b="1" dirty="0">
                <a:ea typeface="+mn-ea"/>
                <a:cs typeface="+mn-cs"/>
              </a:rPr>
              <a:t>Lesson </a:t>
            </a:r>
            <a:r>
              <a:rPr lang="en-US" sz="2000" b="1" dirty="0">
                <a:ea typeface="+mn-ea"/>
                <a:cs typeface="+mn-cs"/>
              </a:rPr>
              <a:t>3</a:t>
            </a:r>
            <a:endParaRPr lang="en-US" sz="2000" b="1" dirty="0">
              <a:ea typeface="+mn-ea"/>
              <a:cs typeface="+mn-cs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838200" y="632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>Morrison / Wells</a:t>
            </a: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4724400" y="6324600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2000" b="1" dirty="0">
                <a:ea typeface="+mn-ea"/>
                <a:cs typeface="+mn-cs"/>
              </a:rPr>
              <a:t>CLB: A Comp Guide to IC</a:t>
            </a:r>
            <a:r>
              <a:rPr lang="en-US" sz="2000" b="1" baseline="30000" dirty="0">
                <a:ea typeface="+mn-ea"/>
                <a:cs typeface="+mn-cs"/>
              </a:rPr>
              <a:t>3</a:t>
            </a:r>
            <a:r>
              <a:rPr lang="en-US" sz="2000" b="1" dirty="0">
                <a:ea typeface="+mn-ea"/>
                <a:cs typeface="+mn-cs"/>
              </a:rPr>
              <a:t> </a:t>
            </a:r>
            <a:r>
              <a:rPr lang="en-US" sz="2000" b="1" dirty="0">
                <a:ea typeface="+mn-ea"/>
                <a:cs typeface="+mn-cs"/>
              </a:rPr>
              <a:t>4E</a:t>
            </a:r>
            <a:endParaRPr lang="en-US" sz="2000" b="1" dirty="0">
              <a:ea typeface="+mn-ea"/>
              <a:cs typeface="+mn-cs"/>
            </a:endParaRPr>
          </a:p>
        </p:txBody>
      </p:sp>
      <p:sp>
        <p:nvSpPr>
          <p:cNvPr id="696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33C13E1-1F0C-4E6F-A271-1687B8D101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83" r:id="rId7"/>
    <p:sldLayoutId id="2147483676" r:id="rId8"/>
    <p:sldLayoutId id="2147483675" r:id="rId9"/>
    <p:sldLayoutId id="2147483674" r:id="rId10"/>
    <p:sldLayoutId id="2147483673" r:id="rId11"/>
    <p:sldLayoutId id="2147483672" r:id="rId12"/>
  </p:sldLayoutIdLst>
  <p:transition/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1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DD3D975-705A-4506-B29B-D269B14BA20A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Lesson 3</a:t>
            </a:r>
            <a:br>
              <a:rPr lang="en-US" sz="3200" smtClean="0"/>
            </a:br>
            <a:r>
              <a:rPr lang="en-US" sz="3200" smtClean="0"/>
              <a:t>Computer Protection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241800" cy="182245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b="1" smtClean="0"/>
              <a:t>Computer Literacy BASICS: A Comprehensive Guide to IC</a:t>
            </a:r>
            <a:r>
              <a:rPr lang="en-US" b="1" baseline="30000" smtClean="0"/>
              <a:t>3</a:t>
            </a:r>
            <a:r>
              <a:rPr lang="en-US" b="1" smtClean="0"/>
              <a:t>, 4</a:t>
            </a:r>
            <a:r>
              <a:rPr lang="en-US" b="1" baseline="30000" smtClean="0"/>
              <a:t>th</a:t>
            </a:r>
            <a:r>
              <a:rPr lang="en-US" b="1" smtClean="0"/>
              <a:t> Edition</a:t>
            </a:r>
            <a:endParaRPr lang="en-US" smtClean="0"/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609600" y="6248400"/>
            <a:ext cx="2667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1800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685800" y="63246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/>
              <a:t>Morrison / Wells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D20DE7C-2433-4099-A36F-7B61EE29617D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B4AFAEB-F3DE-4B5F-B48D-9564C512AE5E}" type="slidenum">
              <a:rPr lang="en-US" sz="2600" b="1">
                <a:solidFill>
                  <a:schemeClr val="bg1"/>
                </a:solidFill>
              </a:rPr>
              <a:pPr/>
              <a:t>10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765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1F83FB5-B12F-4788-AA13-A821FBF8C351}" type="slidenum">
              <a:rPr lang="en-US" sz="2600" b="1">
                <a:solidFill>
                  <a:schemeClr val="bg1"/>
                </a:solidFill>
              </a:rPr>
              <a:pPr/>
              <a:t>10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765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Environmental Factors that Can Damage Computers (cont.)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Humidity:</a:t>
            </a:r>
          </a:p>
          <a:p>
            <a:pPr eaLnBrk="1" hangingPunct="1"/>
            <a:r>
              <a:rPr lang="en-US" sz="2600" smtClean="0"/>
              <a:t>A high level of humidity can cause computers to short circuit, resulting in the loss of data and damage to hardware.</a:t>
            </a:r>
          </a:p>
          <a:p>
            <a:pPr eaLnBrk="1" hangingPunct="1"/>
            <a:r>
              <a:rPr lang="en-US" sz="2600" smtClean="0"/>
              <a:t>For optimal performance, the relative humidity of the computer room should be above 20 percent and below the dew point.</a:t>
            </a:r>
          </a:p>
          <a:p>
            <a:pPr eaLnBrk="1" hangingPunct="1"/>
            <a:r>
              <a:rPr lang="en-US" sz="2600" smtClean="0"/>
              <a:t>Environments that require high reliability should have a humidity alarm.</a:t>
            </a:r>
          </a:p>
          <a:p>
            <a:pPr eaLnBrk="1" hangingPunct="1"/>
            <a:endParaRPr lang="en-US" sz="2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FCE64F6-3F28-4FA4-ACBC-742C7E8542AB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67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A647478-F218-4596-99BA-A1E004A21BD2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867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9B66C16-7C33-4557-B0E8-207D31AA6E7D}" type="slidenum">
              <a:rPr lang="en-US" sz="2600" b="1">
                <a:solidFill>
                  <a:schemeClr val="bg1"/>
                </a:solidFill>
              </a:rPr>
              <a:pPr/>
              <a:t>11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867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Environmental Factors that Can Damage Computers (cont.)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Water Damage:</a:t>
            </a:r>
          </a:p>
          <a:p>
            <a:pPr eaLnBrk="1" hangingPunct="1"/>
            <a:r>
              <a:rPr lang="en-US" sz="2600" smtClean="0"/>
              <a:t>Modern computer systems contain a cut-off device that is triggered if sprinklers turn on.</a:t>
            </a:r>
          </a:p>
          <a:p>
            <a:pPr eaLnBrk="1" hangingPunct="1"/>
            <a:r>
              <a:rPr lang="en-US" sz="2600" smtClean="0"/>
              <a:t>If a computer suffers water damage, make sure it is completely dry before restoring the power.</a:t>
            </a:r>
          </a:p>
          <a:p>
            <a:pPr eaLnBrk="1" hangingPunct="1"/>
            <a:r>
              <a:rPr lang="en-US" sz="2600" smtClean="0"/>
              <a:t>Storage devices and printouts can be damaged or destroyed by water.</a:t>
            </a:r>
          </a:p>
          <a:p>
            <a:pPr eaLnBrk="1" hangingPunct="1"/>
            <a:r>
              <a:rPr lang="en-US" sz="2600" smtClean="0"/>
              <a:t>Water damage may also occur from flooding or broken pipes.</a:t>
            </a:r>
          </a:p>
          <a:p>
            <a:pPr eaLnBrk="1" hangingPunct="1"/>
            <a:endParaRPr lang="en-US" sz="2600" b="1" smtClean="0"/>
          </a:p>
          <a:p>
            <a:pPr eaLnBrk="1" hangingPunct="1"/>
            <a:endParaRPr lang="en-US" sz="2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86233E0-1F99-42C3-961E-4343C183CE2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69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F1E3BE9-6104-4ADC-A7A7-8C50A2624BC8}" type="slidenum">
              <a:rPr lang="en-US" sz="2600" b="1">
                <a:solidFill>
                  <a:schemeClr val="bg1"/>
                </a:solidFill>
              </a:rPr>
              <a:pPr/>
              <a:t>12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969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74472581-379B-4419-892C-BFDBB286E0FE}" type="slidenum">
              <a:rPr lang="en-US" sz="2600" b="1">
                <a:solidFill>
                  <a:schemeClr val="bg1"/>
                </a:solidFill>
              </a:rPr>
              <a:pPr/>
              <a:t>12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970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Environmental Factors that Can Damage Computers (cont.)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Magnetic Fields and Static Electricity:</a:t>
            </a:r>
          </a:p>
          <a:p>
            <a:pPr eaLnBrk="1" hangingPunct="1"/>
            <a:r>
              <a:rPr lang="en-US" sz="2600" smtClean="0"/>
              <a:t>A single spark from static electricity can damage the internal electronics of a computer.</a:t>
            </a:r>
          </a:p>
          <a:p>
            <a:pPr eaLnBrk="1" hangingPunct="1"/>
            <a:r>
              <a:rPr lang="en-US" sz="2600" smtClean="0"/>
              <a:t>Grounding prevents damaging a computer with a static electrical spark.</a:t>
            </a:r>
          </a:p>
          <a:p>
            <a:pPr eaLnBrk="1" hangingPunct="1"/>
            <a:r>
              <a:rPr lang="en-US" sz="2600" smtClean="0"/>
              <a:t>Computer rooms should have tile floors and antistatic carpet to reduce static electricity.</a:t>
            </a:r>
          </a:p>
          <a:p>
            <a:pPr eaLnBrk="1" hangingPunct="1"/>
            <a:r>
              <a:rPr lang="en-US" sz="2600" smtClean="0"/>
              <a:t>Hard drives are sensitive to magnetic fields.</a:t>
            </a:r>
          </a:p>
          <a:p>
            <a:pPr eaLnBrk="1" hangingPunct="1"/>
            <a:r>
              <a:rPr lang="en-US" sz="2600" smtClean="0"/>
              <a:t>Do not store magnets directly on a computer.</a:t>
            </a:r>
          </a:p>
          <a:p>
            <a:pPr eaLnBrk="1" hangingPunct="1"/>
            <a:endParaRPr lang="en-US" sz="2600" b="1" smtClean="0"/>
          </a:p>
          <a:p>
            <a:pPr eaLnBrk="1" hangingPunct="1"/>
            <a:endParaRPr lang="en-US" sz="2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161A3CF-7148-453F-AF9D-0B8D128266D8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09C3FAF-0D18-4B24-9DAB-556266948AC2}" type="slidenum">
              <a:rPr lang="en-US" sz="2600" b="1">
                <a:solidFill>
                  <a:schemeClr val="bg1"/>
                </a:solidFill>
              </a:rPr>
              <a:pPr/>
              <a:t>13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072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AE3B775D-00C0-4231-A696-8B960C7F5294}" type="slidenum">
              <a:rPr lang="en-US" sz="2600" b="1">
                <a:solidFill>
                  <a:schemeClr val="bg1"/>
                </a:solidFill>
              </a:rPr>
              <a:pPr/>
              <a:t>13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072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Environmental Factors that Can Damage Computers (cont.)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Physical Damage:</a:t>
            </a:r>
          </a:p>
          <a:p>
            <a:pPr eaLnBrk="1" hangingPunct="1"/>
            <a:r>
              <a:rPr lang="en-US" sz="2400" smtClean="0"/>
              <a:t>Prevent damage to desktop computers by arranging equipment so it is stable and cannot fall or be knocked over.</a:t>
            </a:r>
          </a:p>
          <a:p>
            <a:pPr eaLnBrk="1" hangingPunct="1"/>
            <a:r>
              <a:rPr lang="en-US" sz="2400" smtClean="0"/>
              <a:t>Notebook computers are more prone to physical wear and tear because they are portable.</a:t>
            </a:r>
          </a:p>
          <a:p>
            <a:pPr eaLnBrk="1" hangingPunct="1"/>
            <a:r>
              <a:rPr lang="en-US" sz="2400" smtClean="0"/>
              <a:t>Most portable systems are insulated with shock absorbing material.</a:t>
            </a:r>
          </a:p>
          <a:p>
            <a:pPr eaLnBrk="1" hangingPunct="1"/>
            <a:r>
              <a:rPr lang="en-US" sz="2400" smtClean="0"/>
              <a:t>Transport devices with care, such as in padded cases.</a:t>
            </a:r>
          </a:p>
          <a:p>
            <a:pPr eaLnBrk="1" hangingPunct="1"/>
            <a:endParaRPr lang="en-US" sz="2600" b="1" smtClean="0"/>
          </a:p>
          <a:p>
            <a:pPr eaLnBrk="1" hangingPunct="1"/>
            <a:endParaRPr lang="en-US" sz="2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61C3CB5-A3A2-4216-8CE1-A817EDD13ED8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ABAEFC8-B81E-4384-B027-163100EF918B}" type="slidenum">
              <a:rPr lang="en-US" sz="2600" b="1">
                <a:solidFill>
                  <a:schemeClr val="bg1"/>
                </a:solidFill>
              </a:rPr>
              <a:pPr/>
              <a:t>14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174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7F2AC460-94D1-4A62-A1D6-93B413E44525}" type="slidenum">
              <a:rPr lang="en-US" sz="2600" b="1">
                <a:solidFill>
                  <a:schemeClr val="bg1"/>
                </a:solidFill>
              </a:rPr>
              <a:pPr/>
              <a:t>14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174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Environmental Factors that Can Damage Computers (cont.)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Poor Maintenance:</a:t>
            </a:r>
          </a:p>
          <a:p>
            <a:pPr eaLnBrk="1" hangingPunct="1"/>
            <a:r>
              <a:rPr lang="en-US" sz="2400" smtClean="0"/>
              <a:t>One of the best ways to cut down on computer repair is through preventive maintenance.</a:t>
            </a:r>
          </a:p>
          <a:p>
            <a:pPr eaLnBrk="1" hangingPunct="1"/>
            <a:r>
              <a:rPr lang="en-US" sz="2400" smtClean="0"/>
              <a:t>Follow a monthly maintenance schedule to keep computer devices in good working order.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600" b="1" smtClean="0"/>
          </a:p>
          <a:p>
            <a:pPr eaLnBrk="1" hangingPunct="1"/>
            <a:endParaRPr lang="en-US" sz="2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ACD0833-038F-4616-8E29-998C748AF5C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BD18E53-5FB3-41D1-AA70-1DC61159D7DF}" type="slidenum">
              <a:rPr lang="en-US" sz="2600" b="1">
                <a:solidFill>
                  <a:schemeClr val="bg1"/>
                </a:solidFill>
              </a:rPr>
              <a:pPr/>
              <a:t>15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277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4DCC544-8DD1-46AA-8107-7E981B573BB6}" type="slidenum">
              <a:rPr lang="en-US" sz="2600" b="1">
                <a:solidFill>
                  <a:schemeClr val="bg1"/>
                </a:solidFill>
              </a:rPr>
              <a:pPr/>
              <a:t>15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277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Protecting Computers from Power Loss and Fluctuation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742238" cy="3962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  <a:cs typeface="+mn-cs"/>
              </a:rPr>
              <a:t>An unexpected power outage can wipe out any data that has not been properly saved.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  <a:cs typeface="+mn-cs"/>
              </a:rPr>
              <a:t>Secure electric cords so that they cannot be disconnected accidentally.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 smtClean="0">
                <a:ea typeface="+mn-ea"/>
                <a:cs typeface="+mn-cs"/>
              </a:rPr>
              <a:t>Protect computers from power </a:t>
            </a:r>
          </a:p>
          <a:p>
            <a:pPr marL="350838" indent="0" eaLnBrk="1" hangingPunct="1">
              <a:buFont typeface="Wingdings" pitchFamily="2" charset="2"/>
              <a:buNone/>
              <a:defRPr/>
            </a:pPr>
            <a:r>
              <a:rPr lang="en-US" dirty="0" smtClean="0">
                <a:ea typeface="+mn-ea"/>
                <a:cs typeface="+mn-cs"/>
              </a:rPr>
              <a:t>spikes with a surge suppressor.</a:t>
            </a:r>
          </a:p>
          <a:p>
            <a:pPr eaLnBrk="1" hangingPunct="1">
              <a:buFont typeface="Wingdings" pitchFamily="2" charset="2"/>
              <a:buChar char="l"/>
              <a:defRPr/>
            </a:pPr>
            <a:endParaRPr lang="en-US" dirty="0" smtClean="0">
              <a:ea typeface="+mn-ea"/>
              <a:cs typeface="+mn-cs"/>
            </a:endParaRPr>
          </a:p>
        </p:txBody>
      </p:sp>
      <p:pic>
        <p:nvPicPr>
          <p:cNvPr id="327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3886200"/>
            <a:ext cx="2408238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5852616-97FF-4096-98D5-37D18B2F1CB0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3BE53FE-C12C-4D54-A5F1-AD1C38813B64}" type="slidenum">
              <a:rPr lang="en-US" sz="2600" b="1">
                <a:solidFill>
                  <a:schemeClr val="bg1"/>
                </a:solidFill>
              </a:rPr>
              <a:pPr/>
              <a:t>16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379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DD662BE-9251-41F7-A3E4-A39FC58D1E4F}" type="slidenum">
              <a:rPr lang="en-US" sz="2600" b="1">
                <a:solidFill>
                  <a:schemeClr val="bg1"/>
                </a:solidFill>
              </a:rPr>
              <a:pPr/>
              <a:t>16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379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Protecting Computers from Power Loss and Fluctuation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742238" cy="3962400"/>
          </a:xfrm>
        </p:spPr>
        <p:txBody>
          <a:bodyPr/>
          <a:lstStyle/>
          <a:p>
            <a:pPr eaLnBrk="1" hangingPunct="1"/>
            <a:r>
              <a:rPr lang="en-US" smtClean="0"/>
              <a:t>An uninterruptible power supply (UPS) can prevent data loss due to power outages. </a:t>
            </a:r>
          </a:p>
          <a:p>
            <a:pPr eaLnBrk="1" hangingPunct="1"/>
            <a:r>
              <a:rPr lang="en-US" smtClean="0"/>
              <a:t>A UPS contains a battery that temporarily provides power if the normal current is interrupted.</a:t>
            </a:r>
          </a:p>
        </p:txBody>
      </p:sp>
      <p:pic>
        <p:nvPicPr>
          <p:cNvPr id="337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4427538"/>
            <a:ext cx="4021138" cy="183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F93B44D-CC9A-4BB6-A307-2A86C2862F9E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1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F3021C2-9B79-4649-A5A2-EAC29DD6BACC}" type="slidenum">
              <a:rPr lang="en-US" sz="2600" b="1">
                <a:solidFill>
                  <a:schemeClr val="bg1"/>
                </a:solidFill>
              </a:rPr>
              <a:pPr/>
              <a:t>17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481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1D2B56B0-E466-4260-9BA6-52BC9491EB59}" type="slidenum">
              <a:rPr lang="en-US" sz="2600" b="1">
                <a:solidFill>
                  <a:schemeClr val="bg1"/>
                </a:solidFill>
              </a:rPr>
              <a:pPr/>
              <a:t>17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482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162800" cy="3962400"/>
          </a:xfrm>
        </p:spPr>
        <p:txBody>
          <a:bodyPr/>
          <a:lstStyle/>
          <a:p>
            <a:pPr eaLnBrk="1" hangingPunct="1"/>
            <a:r>
              <a:rPr lang="en-US" sz="2600" smtClean="0"/>
              <a:t>Computer equipment and stored data are subject to computer hardware issues.</a:t>
            </a:r>
          </a:p>
          <a:p>
            <a:pPr lvl="1" eaLnBrk="1" hangingPunct="1"/>
            <a:r>
              <a:rPr lang="en-US" sz="2200" smtClean="0"/>
              <a:t>“Crashed” hard drive</a:t>
            </a:r>
          </a:p>
          <a:p>
            <a:pPr lvl="1" eaLnBrk="1" hangingPunct="1"/>
            <a:r>
              <a:rPr lang="en-US" sz="2200" smtClean="0"/>
              <a:t>Damaged media</a:t>
            </a:r>
          </a:p>
          <a:p>
            <a:pPr lvl="1" eaLnBrk="1" hangingPunct="1"/>
            <a:r>
              <a:rPr lang="en-US" sz="2200" smtClean="0"/>
              <a:t>Printer and monitor problems</a:t>
            </a:r>
          </a:p>
          <a:p>
            <a:pPr lvl="1" eaLnBrk="1" hangingPunct="1"/>
            <a:r>
              <a:rPr lang="en-US" sz="2200" smtClean="0"/>
              <a:t>Loss of network or Internet connectivity</a:t>
            </a:r>
          </a:p>
          <a:p>
            <a:pPr lvl="1" eaLnBrk="1" hangingPunct="1"/>
            <a:r>
              <a:rPr lang="en-US" sz="2200" smtClean="0"/>
              <a:t>General failure</a:t>
            </a:r>
          </a:p>
          <a:p>
            <a:pPr eaLnBrk="1" hangingPunct="1"/>
            <a:r>
              <a:rPr lang="en-US" sz="2600" smtClean="0"/>
              <a:t>You can solve many problems on your own, while others may require a professional.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2F28108-CE03-4B06-AE2F-8C1B00081B84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7CCB271-38B6-4DF9-A514-67953465034C}" type="slidenum">
              <a:rPr lang="en-US" sz="2600" b="1">
                <a:solidFill>
                  <a:schemeClr val="bg1"/>
                </a:solidFill>
              </a:rPr>
              <a:pPr/>
              <a:t>18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584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7B3965D1-181E-4D37-8245-D8F510B7BD7C}" type="slidenum">
              <a:rPr lang="en-US" sz="2600" b="1">
                <a:solidFill>
                  <a:schemeClr val="bg1"/>
                </a:solidFill>
              </a:rPr>
              <a:pPr/>
              <a:t>18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584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1628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Crashed Hard Drive:</a:t>
            </a:r>
          </a:p>
          <a:p>
            <a:pPr eaLnBrk="1" hangingPunct="1"/>
            <a:r>
              <a:rPr lang="en-US" sz="2600" smtClean="0"/>
              <a:t>Hard drives can stop working if they become overheated, are dropped or shaken, become worn out, or are infected with a virus.</a:t>
            </a:r>
          </a:p>
          <a:p>
            <a:pPr eaLnBrk="1" hangingPunct="1"/>
            <a:r>
              <a:rPr lang="en-US" sz="2600" smtClean="0"/>
              <a:t>To evaluate the condition of the drive:</a:t>
            </a:r>
          </a:p>
          <a:p>
            <a:pPr lvl="1" eaLnBrk="1" hangingPunct="1"/>
            <a:r>
              <a:rPr lang="en-US" sz="2200" smtClean="0"/>
              <a:t>Use a boot disk to determine if the drive is readable.</a:t>
            </a:r>
          </a:p>
          <a:p>
            <a:pPr lvl="1" eaLnBrk="1" hangingPunct="1"/>
            <a:r>
              <a:rPr lang="en-US" sz="2200" smtClean="0"/>
              <a:t>Use diagnostic and data recovery programs to locate and recover bad sectors.</a:t>
            </a:r>
          </a:p>
          <a:p>
            <a:pPr lvl="1" eaLnBrk="1" hangingPunct="1"/>
            <a:r>
              <a:rPr lang="en-US" sz="2200" smtClean="0"/>
              <a:t>Use a data recovery service.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95E65D3-E09F-43D9-AA08-9E389E91B97D}" type="slidenum">
              <a:rPr lang="en-US" smtClean="0">
                <a:ea typeface="ＭＳ Ｐゴシック" charset="-128"/>
                <a:cs typeface="ＭＳ Ｐゴシック" charset="-128"/>
              </a:rPr>
              <a:pPr/>
              <a:t>19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86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50893CA-4563-4CEA-844E-AB530DAA46D4}" type="slidenum">
              <a:rPr lang="en-US" sz="2600" b="1">
                <a:solidFill>
                  <a:schemeClr val="bg1"/>
                </a:solidFill>
              </a:rPr>
              <a:pPr/>
              <a:t>19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686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3A30D33-7F9B-4ECE-BC48-B1B06AB03DE4}" type="slidenum">
              <a:rPr lang="en-US" sz="2600" b="1">
                <a:solidFill>
                  <a:schemeClr val="bg1"/>
                </a:solidFill>
              </a:rPr>
              <a:pPr/>
              <a:t>19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686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4676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Damaged Media:</a:t>
            </a:r>
          </a:p>
          <a:p>
            <a:pPr eaLnBrk="1" hangingPunct="1"/>
            <a:r>
              <a:rPr lang="en-US" sz="2600" smtClean="0"/>
              <a:t>Hard drives and other media eventually fail.</a:t>
            </a:r>
          </a:p>
          <a:p>
            <a:pPr eaLnBrk="1" hangingPunct="1"/>
            <a:r>
              <a:rPr lang="en-US" sz="2600" smtClean="0"/>
              <a:t>In many instances, you can recover data.</a:t>
            </a:r>
          </a:p>
          <a:p>
            <a:pPr lvl="1" eaLnBrk="1" hangingPunct="1"/>
            <a:r>
              <a:rPr lang="en-US" sz="2200" smtClean="0"/>
              <a:t>First, move the damaged media to a secure environment.</a:t>
            </a:r>
          </a:p>
          <a:p>
            <a:pPr lvl="1" eaLnBrk="1" hangingPunct="1"/>
            <a:r>
              <a:rPr lang="en-US" sz="2200" smtClean="0"/>
              <a:t>Second, inspect or test the media to determine what type of damage has occurred. The type of damage determines the type of recovery method to use.</a:t>
            </a:r>
          </a:p>
          <a:p>
            <a:pPr lvl="1" eaLnBrk="1" hangingPunct="1"/>
            <a:r>
              <a:rPr lang="en-US" sz="2200" smtClean="0"/>
              <a:t>Another option is to locate a disaster data recovery company to recover data from the computer.</a:t>
            </a:r>
          </a:p>
          <a:p>
            <a:pPr lvl="1" eaLnBrk="1" hangingPunct="1"/>
            <a:endParaRPr lang="en-US" sz="18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D8F7C04-B28F-4D79-A3F7-3BDD95D9BAA3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2A706D4-C36F-4768-860D-3CC971F7E41B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1843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6A2D9AF-3A38-4339-90B2-9D382BB879DE}" type="slidenum">
              <a:rPr lang="en-US" sz="2600" b="1">
                <a:solidFill>
                  <a:schemeClr val="bg1"/>
                </a:solidFill>
              </a:rPr>
              <a:pPr/>
              <a:t>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1843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438400"/>
            <a:ext cx="7693025" cy="3724275"/>
          </a:xfrm>
        </p:spPr>
        <p:txBody>
          <a:bodyPr/>
          <a:lstStyle/>
          <a:p>
            <a:r>
              <a:rPr lang="en-US" sz="2600" smtClean="0"/>
              <a:t>Protect computer hardware from theft and damage.</a:t>
            </a:r>
          </a:p>
          <a:p>
            <a:r>
              <a:rPr lang="en-US" sz="2600" smtClean="0"/>
              <a:t>Safeguard data.</a:t>
            </a:r>
          </a:p>
          <a:p>
            <a:r>
              <a:rPr lang="en-US" sz="2600" smtClean="0"/>
              <a:t>Identify environmental factors that can damage computers.</a:t>
            </a:r>
          </a:p>
          <a:p>
            <a:r>
              <a:rPr lang="en-US" sz="2600" smtClean="0"/>
              <a:t>Protect computers from power loss or fluctuation.</a:t>
            </a:r>
          </a:p>
          <a:p>
            <a:r>
              <a:rPr lang="en-US" sz="2600" smtClean="0"/>
              <a:t>Identify common computer hardware problems.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B1B64BE-C371-444F-A254-7904D097EDF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789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CBA39D5C-C5C6-475F-A394-B1AD1AE0EE84}" type="slidenum">
              <a:rPr lang="en-US" sz="2600" b="1">
                <a:solidFill>
                  <a:schemeClr val="bg1"/>
                </a:solidFill>
              </a:rPr>
              <a:pPr/>
              <a:t>20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789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18A8F13-FD94-495D-99C6-1B3B1613560B}" type="slidenum">
              <a:rPr lang="en-US" sz="2600" b="1">
                <a:solidFill>
                  <a:schemeClr val="bg1"/>
                </a:solidFill>
              </a:rPr>
              <a:pPr/>
              <a:t>20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789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45720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Printer Problems:</a:t>
            </a:r>
          </a:p>
          <a:p>
            <a:pPr eaLnBrk="1" hangingPunct="1"/>
            <a:r>
              <a:rPr lang="en-US" sz="2600" smtClean="0"/>
              <a:t>Paper jams stop printers from printing a file.</a:t>
            </a:r>
          </a:p>
          <a:p>
            <a:pPr eaLnBrk="1" hangingPunct="1"/>
            <a:r>
              <a:rPr lang="en-US" sz="2600" smtClean="0"/>
              <a:t>Using the wrong paper or using wrinkled or torn paper can cause a paper jam.</a:t>
            </a:r>
          </a:p>
          <a:p>
            <a:pPr eaLnBrk="1" hangingPunct="1"/>
            <a:r>
              <a:rPr lang="en-US" sz="2600" smtClean="0"/>
              <a:t>Always pull the paper in the direction of the paper path.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378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6050" y="2514600"/>
            <a:ext cx="32988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8FFE788-FBA2-4375-8A18-51598CE8039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891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AA7DC843-3D8D-4486-A645-4FE3F0AF4B60}" type="slidenum">
              <a:rPr lang="en-US" sz="2600" b="1">
                <a:solidFill>
                  <a:schemeClr val="bg1"/>
                </a:solidFill>
              </a:rPr>
              <a:pPr/>
              <a:t>21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891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FD178C4-F767-48F4-9E1E-98A813064BEE}" type="slidenum">
              <a:rPr lang="en-US" sz="2600" b="1">
                <a:solidFill>
                  <a:schemeClr val="bg1"/>
                </a:solidFill>
              </a:rPr>
              <a:pPr/>
              <a:t>21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891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0104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Printer Problems (continued):</a:t>
            </a:r>
          </a:p>
          <a:p>
            <a:pPr eaLnBrk="1" hangingPunct="1"/>
            <a:r>
              <a:rPr lang="en-US" sz="2600" smtClean="0"/>
              <a:t>If ink or toner comes off the paper when touched, the fuser assembly might be damaged or need to be replaced; the toner cartridge could be defective; or some toner may have spilled into the printer.</a:t>
            </a:r>
          </a:p>
          <a:p>
            <a:pPr eaLnBrk="1" hangingPunct="1"/>
            <a:r>
              <a:rPr lang="en-US" sz="2600" smtClean="0"/>
              <a:t>If the printed image is faded, the toner might be low, the print density set too low, or economy mode printing is turned on.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25DE837-05A7-42D3-8BFB-1B29A28E6174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22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3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6917BDE-07E9-4D42-A148-B6930CF33199}" type="slidenum">
              <a:rPr lang="en-US" sz="2600" b="1">
                <a:solidFill>
                  <a:schemeClr val="bg1"/>
                </a:solidFill>
              </a:rPr>
              <a:pPr/>
              <a:t>22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993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2628EC2-8CAF-48A7-B1C6-5083EDEB5517}" type="slidenum">
              <a:rPr lang="en-US" sz="2600" b="1">
                <a:solidFill>
                  <a:schemeClr val="bg1"/>
                </a:solidFill>
              </a:rPr>
              <a:pPr/>
              <a:t>22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3994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0104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Display Problems:</a:t>
            </a:r>
          </a:p>
          <a:p>
            <a:pPr eaLnBrk="1" hangingPunct="1"/>
            <a:r>
              <a:rPr lang="en-US" sz="2600" smtClean="0"/>
              <a:t>The hardware of a display consists of the monitor and the video card.</a:t>
            </a:r>
          </a:p>
          <a:p>
            <a:pPr eaLnBrk="1" hangingPunct="1"/>
            <a:r>
              <a:rPr lang="en-US" sz="2600" smtClean="0"/>
              <a:t>To troubleshoot a display problem:</a:t>
            </a:r>
          </a:p>
          <a:p>
            <a:pPr lvl="1" eaLnBrk="1" hangingPunct="1"/>
            <a:r>
              <a:rPr lang="en-US" sz="2200" smtClean="0"/>
              <a:t>Check that the power cord is plugged in and the monitor cable is connected to the computer.</a:t>
            </a:r>
          </a:p>
          <a:p>
            <a:pPr lvl="1" eaLnBrk="1" hangingPunct="1"/>
            <a:r>
              <a:rPr lang="en-US" sz="2200" smtClean="0"/>
              <a:t>Verify that the monitor is turned on and settings are correct.</a:t>
            </a:r>
          </a:p>
          <a:p>
            <a:pPr lvl="1" eaLnBrk="1" hangingPunct="1"/>
            <a:r>
              <a:rPr lang="en-US" sz="2200" smtClean="0"/>
              <a:t>Update the video driver.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01F40CC-3611-4D92-837B-4EFE1AF884A8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FBA2CD4-6D83-4BEE-A640-7512EECF73EC}" type="slidenum">
              <a:rPr lang="en-US" sz="2600" b="1">
                <a:solidFill>
                  <a:schemeClr val="bg1"/>
                </a:solidFill>
              </a:rPr>
              <a:pPr/>
              <a:t>23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096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B5067679-8D21-43FE-B4A2-E6FD5631FC5D}" type="slidenum">
              <a:rPr lang="en-US" sz="2600" b="1">
                <a:solidFill>
                  <a:schemeClr val="bg1"/>
                </a:solidFill>
              </a:rPr>
              <a:pPr/>
              <a:t>23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096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010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b="1" smtClean="0"/>
              <a:t>Inoperable Hardware Devices: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When a hardware device does not work, it could be a software problem, an electrical problem, or a mechanical problem.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A small program called a driver instructs the operating system on how to operate specific hardware.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Other causes are incorrect installation of the software or hardware failure.</a:t>
            </a:r>
            <a:endParaRPr lang="en-US" sz="2200" smtClean="0"/>
          </a:p>
          <a:p>
            <a:pPr eaLnBrk="1" hangingPunct="1">
              <a:lnSpc>
                <a:spcPct val="90000"/>
              </a:lnSpc>
            </a:pPr>
            <a:endParaRPr lang="en-US" sz="1800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467A551-4A29-44F3-9EB5-5DA45BC0EC5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7A9352F8-543F-45DB-BD55-4896C83EF432}" type="slidenum">
              <a:rPr lang="en-US" sz="2600" b="1">
                <a:solidFill>
                  <a:schemeClr val="bg1"/>
                </a:solidFill>
              </a:rPr>
              <a:pPr/>
              <a:t>24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198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08C427D-6A61-4183-A58C-341880CF391C}" type="slidenum">
              <a:rPr lang="en-US" sz="2600" b="1">
                <a:solidFill>
                  <a:schemeClr val="bg1"/>
                </a:solidFill>
              </a:rPr>
              <a:pPr/>
              <a:t>24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198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0104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Loss of Network or Internet Connectivity:</a:t>
            </a:r>
          </a:p>
          <a:p>
            <a:pPr eaLnBrk="1" hangingPunct="1"/>
            <a:r>
              <a:rPr lang="en-US" sz="2600" smtClean="0"/>
              <a:t>Common causes of connectivity problems:</a:t>
            </a:r>
          </a:p>
          <a:p>
            <a:pPr lvl="1" eaLnBrk="1" hangingPunct="1"/>
            <a:r>
              <a:rPr lang="en-US" smtClean="0"/>
              <a:t>The network provider’s system is not working properly.</a:t>
            </a:r>
          </a:p>
          <a:p>
            <a:pPr lvl="1" eaLnBrk="1" hangingPunct="1"/>
            <a:r>
              <a:rPr lang="en-US" smtClean="0"/>
              <a:t>Network adapters and switch ports do not match.</a:t>
            </a:r>
          </a:p>
          <a:p>
            <a:pPr lvl="1" eaLnBrk="1" hangingPunct="1"/>
            <a:r>
              <a:rPr lang="en-US" smtClean="0"/>
              <a:t>The network adapter is incompatible with the motherboard or other hardware components</a:t>
            </a:r>
            <a:r>
              <a:rPr lang="en-US" sz="2000" smtClean="0"/>
              <a:t>.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4B71AF0-F648-4FF7-98DA-CE210F8E7C85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5A6BB84C-8589-481F-916F-166497727D9D}" type="slidenum">
              <a:rPr lang="en-US" sz="2600" b="1">
                <a:solidFill>
                  <a:schemeClr val="bg1"/>
                </a:solidFill>
              </a:rPr>
              <a:pPr/>
              <a:t>25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301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1CDA8F7-9C99-480B-905D-E264CB569D9C}" type="slidenum">
              <a:rPr lang="en-US" sz="2600" b="1">
                <a:solidFill>
                  <a:schemeClr val="bg1"/>
                </a:solidFill>
              </a:rPr>
              <a:pPr/>
              <a:t>25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301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3914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Loss of Network or Internet Connectivity (continued):</a:t>
            </a:r>
          </a:p>
          <a:p>
            <a:pPr eaLnBrk="1" hangingPunct="1"/>
            <a:r>
              <a:rPr lang="en-US" smtClean="0"/>
              <a:t>Troubleshooting options:</a:t>
            </a:r>
          </a:p>
          <a:p>
            <a:pPr lvl="1" eaLnBrk="1" hangingPunct="1"/>
            <a:r>
              <a:rPr lang="en-US" smtClean="0"/>
              <a:t>Use the DOS ping command to test connectivity and isolate hardware problems and mismatched configurations.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3C59D51-89A4-4DA7-A0A9-ADD8BFFFD2B1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4EDEAA5-1F1E-4F72-B1B8-A621B9074B64}" type="slidenum">
              <a:rPr lang="en-US" sz="2600" b="1">
                <a:solidFill>
                  <a:schemeClr val="bg1"/>
                </a:solidFill>
              </a:rPr>
              <a:pPr/>
              <a:t>26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403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05EE63A-C334-4A38-9863-81796BF74AA7}" type="slidenum">
              <a:rPr lang="en-US" sz="2600" b="1">
                <a:solidFill>
                  <a:schemeClr val="bg1"/>
                </a:solidFill>
              </a:rPr>
              <a:pPr/>
              <a:t>26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403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3914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Loss of Network or Internet Connectivity (continued):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440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3429000"/>
            <a:ext cx="69469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B307CDD-E73A-4242-BDEC-28E0B0594FA7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505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700F041-8DEB-4F3A-8C0C-7A936552D228}" type="slidenum">
              <a:rPr lang="en-US" sz="2600" b="1">
                <a:solidFill>
                  <a:schemeClr val="bg1"/>
                </a:solidFill>
              </a:rPr>
              <a:pPr/>
              <a:t>27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505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EE9FF1E7-0913-4992-B0B5-A913C83655E6}" type="slidenum">
              <a:rPr lang="en-US" sz="2600" b="1">
                <a:solidFill>
                  <a:schemeClr val="bg1"/>
                </a:solidFill>
              </a:rPr>
              <a:pPr/>
              <a:t>27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506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1628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Loss of Network or Internet Connectivity (continued):</a:t>
            </a:r>
          </a:p>
          <a:p>
            <a:pPr lvl="1" eaLnBrk="1" hangingPunct="1"/>
            <a:r>
              <a:rPr lang="en-US" smtClean="0"/>
              <a:t>Verify that other computers on the same network and those plugged into the same switch are also experiencing network connectivity problems.</a:t>
            </a:r>
          </a:p>
          <a:p>
            <a:pPr lvl="1" eaLnBrk="1" hangingPunct="1"/>
            <a:r>
              <a:rPr lang="en-US" smtClean="0"/>
              <a:t>Restart the router.</a:t>
            </a:r>
          </a:p>
          <a:p>
            <a:pPr lvl="1" eaLnBrk="1" hangingPunct="1"/>
            <a:r>
              <a:rPr lang="en-US" smtClean="0"/>
              <a:t>Check the computer’s network card or board and verify it is using appropriate settings as indicated by the manufacturer.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97E1DD1-4D89-4615-B4AE-D0A6FE1F0AB0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B4B5638-60C4-4D62-8671-3CAF1D5D04A0}" type="slidenum">
              <a:rPr lang="en-US" sz="2600" b="1">
                <a:solidFill>
                  <a:schemeClr val="bg1"/>
                </a:solidFill>
              </a:rPr>
              <a:pPr/>
              <a:t>28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608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1BDDDF1F-FE39-4971-87F4-55BABCF71732}" type="slidenum">
              <a:rPr lang="en-US" sz="2600" b="1">
                <a:solidFill>
                  <a:schemeClr val="bg1"/>
                </a:solidFill>
              </a:rPr>
              <a:pPr/>
              <a:t>28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608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Common Computer Hardware Problems (continued)</a:t>
            </a: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010400" cy="3962400"/>
          </a:xfrm>
        </p:spPr>
        <p:txBody>
          <a:bodyPr/>
          <a:lstStyle/>
          <a:p>
            <a:pPr eaLnBrk="1" hangingPunct="1"/>
            <a:r>
              <a:rPr lang="en-US" sz="2600" b="1" smtClean="0"/>
              <a:t>Loss of Network or Internet Connectivity (continued):</a:t>
            </a:r>
          </a:p>
          <a:p>
            <a:pPr lvl="1" eaLnBrk="1" hangingPunct="1"/>
            <a:r>
              <a:rPr lang="en-US" smtClean="0"/>
              <a:t>Try another network cable.</a:t>
            </a:r>
          </a:p>
          <a:p>
            <a:pPr lvl="1" eaLnBrk="1" hangingPunct="1"/>
            <a:r>
              <a:rPr lang="en-US" smtClean="0"/>
              <a:t>If you are using a wireless router within a home, beware of signal interference from other home appliances.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740770D-DC1F-48D3-A0B2-5F13F7BD0860}" type="slidenum">
              <a:rPr lang="en-US" smtClean="0">
                <a:ea typeface="ＭＳ Ｐゴシック" charset="-128"/>
                <a:cs typeface="ＭＳ Ｐゴシック" charset="-128"/>
              </a:rPr>
              <a:pPr/>
              <a:t>29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710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FAA1C91-E12E-4DE3-B449-CEA06EEE7C90}" type="slidenum">
              <a:rPr lang="en-US" sz="2600" b="1">
                <a:solidFill>
                  <a:schemeClr val="bg1"/>
                </a:solidFill>
              </a:rPr>
              <a:pPr/>
              <a:t>29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71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47108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162800" cy="3724275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sz="2400" smtClean="0"/>
              <a:t>In this lesson, you learned:</a:t>
            </a:r>
          </a:p>
          <a:p>
            <a:r>
              <a:rPr lang="en-US" sz="2400" smtClean="0"/>
              <a:t>Computer equipment needs to be protected from theft and damage.</a:t>
            </a:r>
          </a:p>
          <a:p>
            <a:r>
              <a:rPr lang="en-US" sz="2400" smtClean="0"/>
              <a:t>Data should be backed up frequently and consistently to avoid losing important information.</a:t>
            </a:r>
          </a:p>
          <a:p>
            <a:r>
              <a:rPr lang="en-US" sz="2400" smtClean="0"/>
              <a:t>The right balance of physical and environmental conditions are required for computers to operate properly.</a:t>
            </a:r>
          </a:p>
          <a:p>
            <a:endParaRPr lang="en-US" sz="2400" smtClean="0"/>
          </a:p>
        </p:txBody>
      </p:sp>
      <p:sp>
        <p:nvSpPr>
          <p:cNvPr id="47109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0C6812CB-8A7A-42DC-9B00-5A18CCC72D8E}" type="slidenum">
              <a:rPr lang="en-US" sz="2600" b="1">
                <a:solidFill>
                  <a:schemeClr val="bg1"/>
                </a:solidFill>
              </a:rPr>
              <a:pPr/>
              <a:t>29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BCB807F-2ABD-4948-8B21-31AEE49AC571}" type="slidenum">
              <a:rPr lang="en-US" smtClean="0">
                <a:ea typeface="ＭＳ Ｐゴシック" charset="-128"/>
                <a:cs typeface="ＭＳ Ｐゴシック" charset="-128"/>
              </a:rPr>
              <a:pPr/>
              <a:t>3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7DB11F5-947D-43FA-B092-F7F43DCF9712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0483" name="Slide Number Placeholder 6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BC849DB-9C65-44EB-8DCC-50D3679A5F82}" type="slidenum">
              <a:rPr lang="en-US" sz="2600" b="1">
                <a:solidFill>
                  <a:schemeClr val="bg1"/>
                </a:solidFill>
              </a:rPr>
              <a:pPr/>
              <a:t>3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048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Vocabulary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backup</a:t>
            </a:r>
          </a:p>
          <a:p>
            <a:pPr>
              <a:lnSpc>
                <a:spcPct val="90000"/>
              </a:lnSpc>
            </a:pPr>
            <a:r>
              <a:rPr lang="en-US"/>
              <a:t>data theft</a:t>
            </a:r>
          </a:p>
          <a:p>
            <a:pPr>
              <a:lnSpc>
                <a:spcPct val="90000"/>
              </a:lnSpc>
            </a:pPr>
            <a:r>
              <a:rPr lang="en-US"/>
              <a:t>driver</a:t>
            </a:r>
          </a:p>
          <a:p>
            <a:pPr>
              <a:lnSpc>
                <a:spcPct val="90000"/>
              </a:lnSpc>
            </a:pPr>
            <a:r>
              <a:rPr lang="en-US"/>
              <a:t>encryption</a:t>
            </a:r>
          </a:p>
          <a:p>
            <a:pPr>
              <a:lnSpc>
                <a:spcPct val="90000"/>
              </a:lnSpc>
            </a:pPr>
            <a:r>
              <a:rPr lang="en-US"/>
              <a:t>humidity</a:t>
            </a:r>
          </a:p>
          <a:p>
            <a:pPr>
              <a:lnSpc>
                <a:spcPct val="90000"/>
              </a:lnSpc>
            </a:pPr>
            <a:r>
              <a:rPr lang="en-US"/>
              <a:t>ping</a:t>
            </a:r>
          </a:p>
          <a:p>
            <a:pPr>
              <a:lnSpc>
                <a:spcPct val="90000"/>
              </a:lnSpc>
            </a:pPr>
            <a:r>
              <a:rPr lang="en-US"/>
              <a:t>power spikes</a:t>
            </a:r>
          </a:p>
          <a:p>
            <a:pPr>
              <a:lnSpc>
                <a:spcPct val="90000"/>
              </a:lnSpc>
            </a:pPr>
            <a:r>
              <a:rPr lang="en-US"/>
              <a:t>surge suppressor</a:t>
            </a:r>
          </a:p>
        </p:txBody>
      </p:sp>
      <p:sp>
        <p:nvSpPr>
          <p:cNvPr id="20486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uninterruptible power supply (UPS)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D777C73-57C4-4211-A45A-6809559C6448}" type="slidenum">
              <a:rPr lang="en-US" smtClean="0">
                <a:ea typeface="ＭＳ Ｐゴシック" charset="-128"/>
                <a:cs typeface="ＭＳ Ｐゴシック" charset="-128"/>
              </a:rPr>
              <a:pPr/>
              <a:t>30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C65ACA3-7F41-4C44-BD39-104E137EC4D1}" type="slidenum">
              <a:rPr lang="en-US" sz="2600" b="1">
                <a:solidFill>
                  <a:schemeClr val="bg1"/>
                </a:solidFill>
              </a:rPr>
              <a:pPr/>
              <a:t>30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813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48132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086600" cy="3724275"/>
          </a:xfrm>
        </p:spPr>
        <p:txBody>
          <a:bodyPr/>
          <a:lstStyle/>
          <a:p>
            <a:r>
              <a:rPr lang="en-US" sz="2400"/>
              <a:t>High humidity, water, and electric/magnetic fields can damage computer equipment.</a:t>
            </a:r>
          </a:p>
          <a:p>
            <a:r>
              <a:rPr lang="en-US" sz="2400"/>
              <a:t>Preventive maintenance reduces equipment repair needs.</a:t>
            </a:r>
          </a:p>
          <a:p>
            <a:r>
              <a:rPr lang="en-US" sz="2400"/>
              <a:t>Electrical power failure can destroy data and equipment.</a:t>
            </a:r>
          </a:p>
          <a:p>
            <a:r>
              <a:rPr lang="en-US" sz="2400"/>
              <a:t>Surge suppressors can protect against power spikes.</a:t>
            </a:r>
          </a:p>
        </p:txBody>
      </p:sp>
      <p:sp>
        <p:nvSpPr>
          <p:cNvPr id="48133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7C2E491-8AB6-48F4-8E27-35F805BF9A9E}" type="slidenum">
              <a:rPr lang="en-US" sz="2600" b="1">
                <a:solidFill>
                  <a:schemeClr val="bg1"/>
                </a:solidFill>
              </a:rPr>
              <a:pPr/>
              <a:t>30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651B847-0569-4CD9-827A-D07FFC62A269}" type="slidenum">
              <a:rPr lang="en-US" smtClean="0">
                <a:ea typeface="ＭＳ Ｐゴシック" charset="-128"/>
                <a:cs typeface="ＭＳ Ｐゴシック" charset="-128"/>
              </a:rPr>
              <a:pPr/>
              <a:t>31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915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FEA90B21-3DE8-4676-A123-575567050E64}" type="slidenum">
              <a:rPr lang="en-US" sz="2600" b="1">
                <a:solidFill>
                  <a:schemeClr val="bg1"/>
                </a:solidFill>
              </a:rPr>
              <a:pPr/>
              <a:t>31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491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(continued)</a:t>
            </a:r>
          </a:p>
        </p:txBody>
      </p:sp>
      <p:sp>
        <p:nvSpPr>
          <p:cNvPr id="49156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6858000" cy="3724275"/>
          </a:xfrm>
        </p:spPr>
        <p:txBody>
          <a:bodyPr/>
          <a:lstStyle/>
          <a:p>
            <a:r>
              <a:rPr lang="en-US" sz="2400"/>
              <a:t>Computer systems are vulnerable to problems such as a crashed hard disk, damaged media, printer and display problems, inoperable hardware devices, and loss of network and Internet connectivity.</a:t>
            </a:r>
          </a:p>
        </p:txBody>
      </p:sp>
      <p:sp>
        <p:nvSpPr>
          <p:cNvPr id="49157" name="Slide Number Placeholder 3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C923CA43-2B81-4D63-B7AD-8B2B605BF133}" type="slidenum">
              <a:rPr lang="en-US" sz="2600" b="1">
                <a:solidFill>
                  <a:schemeClr val="bg1"/>
                </a:solidFill>
              </a:rPr>
              <a:pPr/>
              <a:t>31</a:t>
            </a:fld>
            <a:endParaRPr lang="en-US" sz="2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0E4D045-6443-4F6E-9C64-15DFC0380E3F}" type="slidenum">
              <a:rPr lang="en-US" smtClean="0">
                <a:ea typeface="ＭＳ Ｐゴシック" charset="-128"/>
                <a:cs typeface="ＭＳ Ｐゴシック" charset="-128"/>
              </a:rPr>
              <a:pPr/>
              <a:t>4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208B54E7-D077-4DE1-B6D4-570E134A060B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150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AE7DADDE-D32A-44DD-996D-F9647A93DFAB}" type="slidenum">
              <a:rPr lang="en-US" sz="2600" b="1">
                <a:solidFill>
                  <a:schemeClr val="bg1"/>
                </a:solidFill>
              </a:rPr>
              <a:pPr/>
              <a:t>4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150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Protecting Computer Hardware from Theft and Damage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400" smtClean="0"/>
              <a:t>In addition to the capital loss of equipment and the related down time until it is replaced, losing sensitive and confidential information through theft or damage could have long-term consequences.</a:t>
            </a:r>
          </a:p>
          <a:p>
            <a:pPr eaLnBrk="1" hangingPunct="1"/>
            <a:r>
              <a:rPr lang="en-US" sz="2400" smtClean="0"/>
              <a:t>One safeguard you can use to prevent theft in the workplace is to physically secure equipment, especially items such as notebook computers, handheld devices, cell phones, and other transportable devices.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A46AEA7-0056-4A0C-BD24-ABDA18968B4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5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530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D609E95C-5969-4237-B0D6-86F7229C09CC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2531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7288FFF-B596-426E-806B-2617FC2EA1A3}" type="slidenum">
              <a:rPr lang="en-US" sz="2600" b="1">
                <a:solidFill>
                  <a:schemeClr val="bg1"/>
                </a:solidFill>
              </a:rPr>
              <a:pPr/>
              <a:t>5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253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Protecting Computer Hardware from Theft and Damage (continued)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400" smtClean="0"/>
              <a:t>In addition, apply the following safeguards to help protect computer hardware from theft:</a:t>
            </a:r>
          </a:p>
          <a:p>
            <a:pPr lvl="1" eaLnBrk="1" hangingPunct="1"/>
            <a:r>
              <a:rPr lang="en-US" sz="2000" smtClean="0"/>
              <a:t>Use security locks and/or tabs to secure the equipment to the desk or other furniture.</a:t>
            </a:r>
          </a:p>
          <a:p>
            <a:pPr lvl="1" eaLnBrk="1" hangingPunct="1"/>
            <a:r>
              <a:rPr lang="en-US" sz="2000" smtClean="0"/>
              <a:t>Attach an alarm that will sound if the equipment is moved from its designated location.</a:t>
            </a:r>
          </a:p>
          <a:p>
            <a:pPr lvl="1" eaLnBrk="1" hangingPunct="1"/>
            <a:r>
              <a:rPr lang="en-US" sz="2000" smtClean="0"/>
              <a:t>Mark all equipment with an identification tag or symbol that can be traced.</a:t>
            </a:r>
          </a:p>
          <a:p>
            <a:pPr lvl="1" eaLnBrk="1" hangingPunct="1"/>
            <a:r>
              <a:rPr lang="en-US" sz="2000" smtClean="0"/>
              <a:t>Insure the equipment.</a:t>
            </a:r>
          </a:p>
          <a:p>
            <a:pPr lvl="1" eaLnBrk="1" hangingPunct="1"/>
            <a:r>
              <a:rPr lang="en-US" sz="2000" smtClean="0"/>
              <a:t>Use a designated schedule to back up data to a separate system.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6E5E0F0-90F5-49E5-8C93-C855C656AFF2}" type="slidenum">
              <a:rPr lang="en-US" smtClean="0">
                <a:ea typeface="ＭＳ Ｐゴシック" charset="-128"/>
                <a:cs typeface="ＭＳ Ｐゴシック" charset="-128"/>
              </a:rPr>
              <a:pPr/>
              <a:t>6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4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89813BAE-E3C9-488A-8C30-F4B098B40252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3555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9D4996CF-9A24-4B24-9B19-00379CD94CE9}" type="slidenum">
              <a:rPr lang="en-US" sz="2600" b="1">
                <a:solidFill>
                  <a:schemeClr val="bg1"/>
                </a:solidFill>
              </a:rPr>
              <a:pPr/>
              <a:t>6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355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Safeguarding Data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400" smtClean="0"/>
              <a:t>In most instances, hardware can be replaced when it is stolen or damaged.</a:t>
            </a:r>
          </a:p>
          <a:p>
            <a:pPr eaLnBrk="1" hangingPunct="1"/>
            <a:r>
              <a:rPr lang="en-US" sz="2400" smtClean="0"/>
              <a:t>Data, on the other hand is a critical component of most businesses and is not easily replaced.</a:t>
            </a:r>
          </a:p>
          <a:p>
            <a:pPr eaLnBrk="1" hangingPunct="1"/>
            <a:r>
              <a:rPr lang="en-US" sz="2400" smtClean="0"/>
              <a:t>The risk and severity of data theft is increasing due to four predominant factors:</a:t>
            </a:r>
          </a:p>
          <a:p>
            <a:pPr lvl="1" eaLnBrk="1" hangingPunct="1"/>
            <a:r>
              <a:rPr lang="en-US" sz="2000" smtClean="0"/>
              <a:t>The value of data stored on computers.</a:t>
            </a:r>
          </a:p>
          <a:p>
            <a:pPr lvl="1" eaLnBrk="1" hangingPunct="1"/>
            <a:r>
              <a:rPr lang="en-US" sz="2000" smtClean="0"/>
              <a:t>Massive amounts of confidential data being stored.</a:t>
            </a:r>
          </a:p>
          <a:p>
            <a:pPr lvl="1" eaLnBrk="1" hangingPunct="1"/>
            <a:r>
              <a:rPr lang="en-US" sz="2000" smtClean="0"/>
              <a:t>Increased use of mobile devices outside a secure network.</a:t>
            </a:r>
          </a:p>
          <a:p>
            <a:pPr lvl="1" eaLnBrk="1" hangingPunct="1"/>
            <a:r>
              <a:rPr lang="en-US" sz="2000" smtClean="0"/>
              <a:t>Increased proficiency of data hackers and thieves.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23A59CB-FB5D-43DF-9D49-037D553A8FF1}" type="slidenum">
              <a:rPr lang="en-US" smtClean="0">
                <a:ea typeface="ＭＳ Ｐゴシック" charset="-128"/>
                <a:cs typeface="ＭＳ Ｐゴシック" charset="-128"/>
              </a:rPr>
              <a:pPr/>
              <a:t>7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78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384DD906-C08C-4652-8B59-5A8DA482DA2F}" type="slidenum">
              <a:rPr lang="en-US" sz="2600" b="1">
                <a:solidFill>
                  <a:schemeClr val="bg1"/>
                </a:solidFill>
              </a:rPr>
              <a:pPr/>
              <a:t>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4579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6F326781-23C3-4C70-A57D-F8608DA85BD2}" type="slidenum">
              <a:rPr lang="en-US" sz="2600" b="1">
                <a:solidFill>
                  <a:schemeClr val="bg1"/>
                </a:solidFill>
              </a:rPr>
              <a:pPr/>
              <a:t>7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4580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Safeguarding Data (continued)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400" smtClean="0"/>
              <a:t>Encryption is a secure process for keeping confidential information private.</a:t>
            </a:r>
          </a:p>
          <a:p>
            <a:pPr eaLnBrk="1" hangingPunct="1"/>
            <a:r>
              <a:rPr lang="en-US" sz="2400" smtClean="0"/>
              <a:t>The data is scrambled mathematically with a password or a password key and is unreadable until it is decrypted.</a:t>
            </a:r>
          </a:p>
          <a:p>
            <a:pPr eaLnBrk="1" hangingPunct="1"/>
            <a:r>
              <a:rPr lang="en-US" sz="2400" b="1" smtClean="0"/>
              <a:t>Data Backup:</a:t>
            </a:r>
          </a:p>
          <a:p>
            <a:pPr eaLnBrk="1" hangingPunct="1"/>
            <a:r>
              <a:rPr lang="en-US" sz="2400" smtClean="0"/>
              <a:t>Even saved data can be lost or corrupted.</a:t>
            </a:r>
          </a:p>
          <a:p>
            <a:pPr eaLnBrk="1" hangingPunct="1"/>
            <a:r>
              <a:rPr lang="en-US" sz="2400" smtClean="0"/>
              <a:t>Because data is so valuable, you must back up important files regularly to removable disks or some other independent storage device.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ED83005-59F1-4BFB-8FD9-B66D8B636606}" type="slidenum">
              <a:rPr lang="en-US" smtClean="0">
                <a:ea typeface="ＭＳ Ｐゴシック" charset="-128"/>
                <a:cs typeface="ＭＳ Ｐゴシック" charset="-128"/>
              </a:rPr>
              <a:pPr/>
              <a:t>8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2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4F77B6F8-7E38-48E7-904D-F9C4427F0696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5603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C75093CF-78E6-4FA9-AF6D-91DDEAD11693}" type="slidenum">
              <a:rPr lang="en-US" sz="2600" b="1">
                <a:solidFill>
                  <a:schemeClr val="bg1"/>
                </a:solidFill>
              </a:rPr>
              <a:pPr/>
              <a:t>8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560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Safeguarding Data (continued)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400" b="1" smtClean="0"/>
              <a:t>Data Backup (continued):</a:t>
            </a:r>
          </a:p>
          <a:p>
            <a:pPr eaLnBrk="1" hangingPunct="1"/>
            <a:r>
              <a:rPr lang="en-US" sz="2400" smtClean="0"/>
              <a:t>Backup procedures should place priority on files that would be difficult or impossible to replace or reconstruct if they were lost, such as a company’s financial statements, important projects, and works in progress.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3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0229FE3-52C0-42F2-810B-3BF06FF26AED}" type="slidenum">
              <a:rPr lang="en-US" smtClean="0">
                <a:ea typeface="ＭＳ Ｐゴシック" charset="-128"/>
                <a:cs typeface="ＭＳ Ｐゴシック" charset="-128"/>
              </a:rPr>
              <a:pPr/>
              <a:t>9</a:t>
            </a:fld>
            <a:endParaRPr lang="en-US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626" name="Rectangle 13"/>
          <p:cNvSpPr txBox="1">
            <a:spLocks noGrp="1" noChangeArrowheads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C52F3391-48DB-4B6E-9662-7F984A14D7E8}" type="slidenum">
              <a:rPr lang="en-US" sz="2600" b="1">
                <a:solidFill>
                  <a:schemeClr val="bg1"/>
                </a:solidFill>
              </a:rPr>
              <a:pPr/>
              <a:t>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6627" name="Slide Number Placeholder 5"/>
          <p:cNvSpPr txBox="1">
            <a:spLocks noGrp="1"/>
          </p:cNvSpPr>
          <p:nvPr/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1">
            <a:prstTxWarp prst="textNoShape">
              <a:avLst/>
            </a:prstTxWarp>
          </a:bodyPr>
          <a:lstStyle/>
          <a:p>
            <a:fld id="{C048EC11-37D2-47B0-8260-8562E8545C5A}" type="slidenum">
              <a:rPr lang="en-US" sz="2600" b="1">
                <a:solidFill>
                  <a:schemeClr val="bg1"/>
                </a:solidFill>
              </a:rPr>
              <a:pPr/>
              <a:t>9</a:t>
            </a:fld>
            <a:endParaRPr lang="en-US" sz="2600" b="1">
              <a:solidFill>
                <a:schemeClr val="bg1"/>
              </a:solidFill>
            </a:endParaRPr>
          </a:p>
        </p:txBody>
      </p:sp>
      <p:sp>
        <p:nvSpPr>
          <p:cNvPr id="2662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pPr eaLnBrk="1" hangingPunct="1"/>
            <a:r>
              <a:rPr lang="en-US" smtClean="0"/>
              <a:t>Identifying Environmental Factors that Can Damage Computers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3962400"/>
          </a:xfrm>
        </p:spPr>
        <p:txBody>
          <a:bodyPr/>
          <a:lstStyle/>
          <a:p>
            <a:pPr eaLnBrk="1" hangingPunct="1"/>
            <a:r>
              <a:rPr lang="en-US" sz="2600" smtClean="0"/>
              <a:t>Environmental factors such as temperature, humidity, and electrical fields also can contribute to hardware and software damage.</a:t>
            </a:r>
          </a:p>
          <a:p>
            <a:pPr eaLnBrk="1" hangingPunct="1"/>
            <a:r>
              <a:rPr lang="en-US" sz="2600" b="1" smtClean="0"/>
              <a:t>Temperature:</a:t>
            </a:r>
          </a:p>
          <a:p>
            <a:pPr eaLnBrk="1" hangingPunct="1"/>
            <a:r>
              <a:rPr lang="en-US" sz="2600" smtClean="0"/>
              <a:t>A temperature range of 68 to 75 degrees is optimal for system reliability.</a:t>
            </a:r>
          </a:p>
          <a:p>
            <a:pPr eaLnBrk="1" hangingPunct="1"/>
            <a:r>
              <a:rPr lang="en-US" sz="2600" smtClean="0"/>
              <a:t>You should not operate computer equipment in a room where the temperature exceeds 85 degrees.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9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600FF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5C00E7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10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6600FF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5C00E7"/>
        </a:accent6>
        <a:hlink>
          <a:srgbClr val="99CC00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12978</TotalTime>
  <Words>1500</Words>
  <Application>Microsoft Office PowerPoint</Application>
  <PresentationFormat>On-screen Show (4:3)</PresentationFormat>
  <Paragraphs>278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ＭＳ Ｐゴシック</vt:lpstr>
      <vt:lpstr>Wingdings</vt:lpstr>
      <vt:lpstr>Times New Roman</vt:lpstr>
      <vt:lpstr>Capsules</vt:lpstr>
      <vt:lpstr>Lesson 3 Computer Protection</vt:lpstr>
      <vt:lpstr>Objectives</vt:lpstr>
      <vt:lpstr>Vocabulary</vt:lpstr>
      <vt:lpstr>Protecting Computer Hardware from Theft and Damage</vt:lpstr>
      <vt:lpstr>Protecting Computer Hardware from Theft and Damage (continued)</vt:lpstr>
      <vt:lpstr>Safeguarding Data</vt:lpstr>
      <vt:lpstr>Safeguarding Data (continued)</vt:lpstr>
      <vt:lpstr>Safeguarding Data (continued)</vt:lpstr>
      <vt:lpstr>Identifying Environmental Factors that Can Damage Computers</vt:lpstr>
      <vt:lpstr>Identifying Environmental Factors that Can Damage Computers (cont.)</vt:lpstr>
      <vt:lpstr>Identifying Environmental Factors that Can Damage Computers (cont.)</vt:lpstr>
      <vt:lpstr>Identifying Environmental Factors that Can Damage Computers (cont.)</vt:lpstr>
      <vt:lpstr>Identifying Environmental Factors that Can Damage Computers (cont.)</vt:lpstr>
      <vt:lpstr>Identifying Environmental Factors that Can Damage Computers (cont.)</vt:lpstr>
      <vt:lpstr>Protecting Computers from Power Loss and Fluctuation</vt:lpstr>
      <vt:lpstr>Protecting Computers from Power Loss and Fluctuation</vt:lpstr>
      <vt:lpstr>Identifying Common Computer Hardware Problems</vt:lpstr>
      <vt:lpstr>Identifying Common Computer Hardware Problems (continued)</vt:lpstr>
      <vt:lpstr>Identifying Common Computer Hardware Problems (continued)</vt:lpstr>
      <vt:lpstr>Identifying Common Computer Hardware Problems (continued)</vt:lpstr>
      <vt:lpstr>Identifying Common Computer Hardware Problems (continued)</vt:lpstr>
      <vt:lpstr>Identifying Common Computer Hardware Problems (continued)</vt:lpstr>
      <vt:lpstr>Identifying Common Computer Hardware Problems (continued)</vt:lpstr>
      <vt:lpstr>Identifying Common Computer Hardware Problems (continued)</vt:lpstr>
      <vt:lpstr>Identifying Common Computer Hardware Problems (continued)</vt:lpstr>
      <vt:lpstr>Identifying Common Computer Hardware Problems (continued)</vt:lpstr>
      <vt:lpstr>Identifying Common Computer Hardware Problems (continued)</vt:lpstr>
      <vt:lpstr>Identifying Common Computer Hardware Problems (continued)</vt:lpstr>
      <vt:lpstr>Summary</vt:lpstr>
      <vt:lpstr>Summary (continued)</vt:lpstr>
      <vt:lpstr>Summary (continued)</vt:lpstr>
    </vt:vector>
  </TitlesOfParts>
  <Company>Course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 Computer Protection</dc:title>
  <dc:creator>Dawna</dc:creator>
  <cp:lastModifiedBy>Bobby Mort</cp:lastModifiedBy>
  <cp:revision>293</cp:revision>
  <dcterms:created xsi:type="dcterms:W3CDTF">2001-06-11T01:47:29Z</dcterms:created>
  <dcterms:modified xsi:type="dcterms:W3CDTF">2012-01-20T04:08:35Z</dcterms:modified>
</cp:coreProperties>
</file>